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69" r:id="rId4"/>
    <p:sldId id="270" r:id="rId5"/>
    <p:sldId id="271" r:id="rId6"/>
    <p:sldId id="272" r:id="rId7"/>
    <p:sldId id="273" r:id="rId8"/>
    <p:sldId id="257" r:id="rId9"/>
    <p:sldId id="259" r:id="rId10"/>
    <p:sldId id="260" r:id="rId11"/>
    <p:sldId id="266" r:id="rId12"/>
    <p:sldId id="267" r:id="rId13"/>
    <p:sldId id="268" r:id="rId14"/>
    <p:sldId id="26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74" r:id="rId23"/>
    <p:sldId id="275" r:id="rId24"/>
    <p:sldId id="276" r:id="rId25"/>
    <p:sldId id="277" r:id="rId26"/>
    <p:sldId id="278" r:id="rId27"/>
    <p:sldId id="262" r:id="rId28"/>
    <p:sldId id="279" r:id="rId29"/>
    <p:sldId id="280" r:id="rId30"/>
    <p:sldId id="263" r:id="rId31"/>
    <p:sldId id="264" r:id="rId32"/>
    <p:sldId id="265" r:id="rId33"/>
  </p:sldIdLst>
  <p:sldSz cx="9144000" cy="6858000" type="screen4x3"/>
  <p:notesSz cx="7099300" cy="10234613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3FA"/>
    <a:srgbClr val="CCCCFF"/>
    <a:srgbClr val="000066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>
        <p:scale>
          <a:sx n="50" d="100"/>
          <a:sy n="50" d="100"/>
        </p:scale>
        <p:origin x="-101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li001\Documents\Research\Penmarked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/>
      <c:barChart>
        <c:barDir val="col"/>
        <c:grouping val="clustered"/>
        <c:ser>
          <c:idx val="0"/>
          <c:order val="0"/>
          <c:tx>
            <c:strRef>
              <c:f>Sheet1!$F$16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Sheet1!$G$15:$I$15</c:f>
              <c:strCache>
                <c:ptCount val="3"/>
                <c:pt idx="0">
                  <c:v>Assignment 1</c:v>
                </c:pt>
                <c:pt idx="1">
                  <c:v>Assignment 2</c:v>
                </c:pt>
                <c:pt idx="2">
                  <c:v>Assignment 3</c:v>
                </c:pt>
              </c:strCache>
            </c:strRef>
          </c:cat>
          <c:val>
            <c:numRef>
              <c:f>Sheet1!$G$16:$I$16</c:f>
              <c:numCache>
                <c:formatCode>General</c:formatCode>
                <c:ptCount val="3"/>
                <c:pt idx="0">
                  <c:v>20.9</c:v>
                </c:pt>
                <c:pt idx="1">
                  <c:v>22.3</c:v>
                </c:pt>
                <c:pt idx="2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Sheet1!$F$17</c:f>
              <c:strCache>
                <c:ptCount val="1"/>
                <c:pt idx="0">
                  <c:v>Database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Sheet1!$G$15:$I$15</c:f>
              <c:strCache>
                <c:ptCount val="3"/>
                <c:pt idx="0">
                  <c:v>Assignment 1</c:v>
                </c:pt>
                <c:pt idx="1">
                  <c:v>Assignment 2</c:v>
                </c:pt>
                <c:pt idx="2">
                  <c:v>Assignment 3</c:v>
                </c:pt>
              </c:strCache>
            </c:strRef>
          </c:cat>
          <c:val>
            <c:numRef>
              <c:f>Sheet1!$G$17:$I$17</c:f>
              <c:numCache>
                <c:formatCode>General</c:formatCode>
                <c:ptCount val="3"/>
                <c:pt idx="0">
                  <c:v>10.3</c:v>
                </c:pt>
                <c:pt idx="1">
                  <c:v>21</c:v>
                </c:pt>
                <c:pt idx="2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Sheet1!$F$18</c:f>
              <c:strCache>
                <c:ptCount val="1"/>
                <c:pt idx="0">
                  <c:v>Penmarked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Sheet1!$G$15:$I$15</c:f>
              <c:strCache>
                <c:ptCount val="3"/>
                <c:pt idx="0">
                  <c:v>Assignment 1</c:v>
                </c:pt>
                <c:pt idx="1">
                  <c:v>Assignment 2</c:v>
                </c:pt>
                <c:pt idx="2">
                  <c:v>Assignment 3</c:v>
                </c:pt>
              </c:strCache>
            </c:strRef>
          </c:cat>
          <c:val>
            <c:numRef>
              <c:f>Sheet1!$G$18:$I$18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16.100000000000001</c:v>
                </c:pt>
                <c:pt idx="2">
                  <c:v>18.600000000000001</c:v>
                </c:pt>
              </c:numCache>
            </c:numRef>
          </c:val>
        </c:ser>
        <c:axId val="74734592"/>
        <c:axId val="80729216"/>
      </c:barChart>
      <c:catAx>
        <c:axId val="747345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500" baseline="0"/>
            </a:pPr>
            <a:endParaRPr lang="en-US"/>
          </a:p>
        </c:txPr>
        <c:crossAx val="80729216"/>
        <c:crosses val="autoZero"/>
        <c:auto val="1"/>
        <c:lblAlgn val="ctr"/>
        <c:lblOffset val="100"/>
      </c:catAx>
      <c:valAx>
        <c:axId val="80729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4734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 sz="1800" baseline="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/>
      <c:barChart>
        <c:barDir val="col"/>
        <c:grouping val="clustered"/>
        <c:ser>
          <c:idx val="0"/>
          <c:order val="0"/>
          <c:tx>
            <c:strRef>
              <c:f>Sheet2!$B$15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Sheet2!$A$16:$A$18</c:f>
              <c:strCache>
                <c:ptCount val="3"/>
                <c:pt idx="0">
                  <c:v>Assignment 1</c:v>
                </c:pt>
                <c:pt idx="1">
                  <c:v>Assignment 2</c:v>
                </c:pt>
                <c:pt idx="2">
                  <c:v>Assignment 3</c:v>
                </c:pt>
              </c:strCache>
            </c:strRef>
          </c:cat>
          <c:val>
            <c:numRef>
              <c:f>Sheet2!$B$16:$B$18</c:f>
              <c:numCache>
                <c:formatCode>General</c:formatCode>
                <c:ptCount val="3"/>
                <c:pt idx="0">
                  <c:v>275</c:v>
                </c:pt>
                <c:pt idx="1">
                  <c:v>344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Sheet2!$C$15</c:f>
              <c:strCache>
                <c:ptCount val="1"/>
                <c:pt idx="0">
                  <c:v>Database</c:v>
                </c:pt>
              </c:strCache>
            </c:strRef>
          </c:tx>
          <c:cat>
            <c:strRef>
              <c:f>Sheet2!$A$16:$A$18</c:f>
              <c:strCache>
                <c:ptCount val="3"/>
                <c:pt idx="0">
                  <c:v>Assignment 1</c:v>
                </c:pt>
                <c:pt idx="1">
                  <c:v>Assignment 2</c:v>
                </c:pt>
                <c:pt idx="2">
                  <c:v>Assignment 3</c:v>
                </c:pt>
              </c:strCache>
            </c:strRef>
          </c:cat>
          <c:val>
            <c:numRef>
              <c:f>Sheet2!$C$16:$C$18</c:f>
              <c:numCache>
                <c:formatCode>General</c:formatCode>
                <c:ptCount val="3"/>
                <c:pt idx="0">
                  <c:v>77</c:v>
                </c:pt>
                <c:pt idx="1">
                  <c:v>83</c:v>
                </c:pt>
                <c:pt idx="2">
                  <c:v>91</c:v>
                </c:pt>
              </c:numCache>
            </c:numRef>
          </c:val>
        </c:ser>
        <c:ser>
          <c:idx val="2"/>
          <c:order val="2"/>
          <c:tx>
            <c:strRef>
              <c:f>Sheet2!$D$15</c:f>
              <c:strCache>
                <c:ptCount val="1"/>
                <c:pt idx="0">
                  <c:v>Penmarked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Sheet2!$A$16:$A$18</c:f>
              <c:strCache>
                <c:ptCount val="3"/>
                <c:pt idx="0">
                  <c:v>Assignment 1</c:v>
                </c:pt>
                <c:pt idx="1">
                  <c:v>Assignment 2</c:v>
                </c:pt>
                <c:pt idx="2">
                  <c:v>Assignment 3</c:v>
                </c:pt>
              </c:strCache>
            </c:strRef>
          </c:cat>
          <c:val>
            <c:numRef>
              <c:f>Sheet2!$D$16:$D$18</c:f>
              <c:numCache>
                <c:formatCode>General</c:formatCode>
                <c:ptCount val="3"/>
                <c:pt idx="0">
                  <c:v>264</c:v>
                </c:pt>
                <c:pt idx="1">
                  <c:v>490</c:v>
                </c:pt>
                <c:pt idx="2">
                  <c:v>269</c:v>
                </c:pt>
              </c:numCache>
            </c:numRef>
          </c:val>
        </c:ser>
        <c:axId val="37171968"/>
        <c:axId val="37173504"/>
      </c:barChart>
      <c:catAx>
        <c:axId val="371719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600"/>
            </a:pPr>
            <a:endParaRPr lang="en-US"/>
          </a:p>
        </c:txPr>
        <c:crossAx val="37173504"/>
        <c:crosses val="autoZero"/>
        <c:auto val="1"/>
        <c:lblAlgn val="ctr"/>
        <c:lblOffset val="100"/>
      </c:catAx>
      <c:valAx>
        <c:axId val="37173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7171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 sz="2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>
        <c:manualLayout>
          <c:layoutTarget val="inner"/>
          <c:xMode val="edge"/>
          <c:yMode val="edge"/>
          <c:x val="9.5379502928869264E-2"/>
          <c:y val="5.4317645758368616E-2"/>
          <c:w val="0.75220477989934142"/>
          <c:h val="0.48867687655548048"/>
        </c:manualLayout>
      </c:layout>
      <c:barChart>
        <c:barDir val="col"/>
        <c:grouping val="percentStacked"/>
        <c:ser>
          <c:idx val="0"/>
          <c:order val="0"/>
          <c:tx>
            <c:strRef>
              <c:f>Sheet3!$C$2:$C$3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66FF33"/>
            </a:solidFill>
          </c:spPr>
          <c:cat>
            <c:multiLvlStrRef>
              <c:f>Sheet3!$A$4:$B$10</c:f>
              <c:multiLvlStrCache>
                <c:ptCount val="7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  <c:pt idx="4">
                    <c:v>Paper</c:v>
                  </c:pt>
                  <c:pt idx="5">
                    <c:v>Database</c:v>
                  </c:pt>
                  <c:pt idx="6">
                    <c:v>Penmarked</c:v>
                  </c:pt>
                </c:lvl>
                <c:lvl>
                  <c:pt idx="0">
                    <c:v>I found the submission easy</c:v>
                  </c:pt>
                  <c:pt idx="4">
                    <c:v>I found the return of work easy</c:v>
                  </c:pt>
                </c:lvl>
              </c:multiLvlStrCache>
            </c:multiLvlStrRef>
          </c:cat>
          <c:val>
            <c:numRef>
              <c:f>Sheet3!$C$4:$C$10</c:f>
              <c:numCache>
                <c:formatCode>General</c:formatCode>
                <c:ptCount val="7"/>
                <c:pt idx="0">
                  <c:v>6</c:v>
                </c:pt>
                <c:pt idx="1">
                  <c:v>30</c:v>
                </c:pt>
                <c:pt idx="2">
                  <c:v>26</c:v>
                </c:pt>
                <c:pt idx="4">
                  <c:v>12</c:v>
                </c:pt>
                <c:pt idx="5">
                  <c:v>28</c:v>
                </c:pt>
                <c:pt idx="6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Sheet3!$D$2:$D$3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Sheet3!$A$4:$B$10</c:f>
              <c:multiLvlStrCache>
                <c:ptCount val="7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  <c:pt idx="4">
                    <c:v>Paper</c:v>
                  </c:pt>
                  <c:pt idx="5">
                    <c:v>Database</c:v>
                  </c:pt>
                  <c:pt idx="6">
                    <c:v>Penmarked</c:v>
                  </c:pt>
                </c:lvl>
                <c:lvl>
                  <c:pt idx="0">
                    <c:v>I found the submission easy</c:v>
                  </c:pt>
                  <c:pt idx="4">
                    <c:v>I found the return of work easy</c:v>
                  </c:pt>
                </c:lvl>
              </c:multiLvlStrCache>
            </c:multiLvlStrRef>
          </c:cat>
          <c:val>
            <c:numRef>
              <c:f>Sheet3!$D$4:$D$10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10</c:v>
                </c:pt>
                <c:pt idx="4">
                  <c:v>9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Sheet3!$E$2:$E$3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Sheet3!$A$4:$B$10</c:f>
              <c:multiLvlStrCache>
                <c:ptCount val="7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  <c:pt idx="4">
                    <c:v>Paper</c:v>
                  </c:pt>
                  <c:pt idx="5">
                    <c:v>Database</c:v>
                  </c:pt>
                  <c:pt idx="6">
                    <c:v>Penmarked</c:v>
                  </c:pt>
                </c:lvl>
                <c:lvl>
                  <c:pt idx="0">
                    <c:v>I found the submission easy</c:v>
                  </c:pt>
                  <c:pt idx="4">
                    <c:v>I found the return of work easy</c:v>
                  </c:pt>
                </c:lvl>
              </c:multiLvlStrCache>
            </c:multiLvlStrRef>
          </c:cat>
          <c:val>
            <c:numRef>
              <c:f>Sheet3!$E$4:$E$10</c:f>
              <c:numCache>
                <c:formatCode>General</c:formatCode>
                <c:ptCount val="7"/>
                <c:pt idx="0">
                  <c:v>17</c:v>
                </c:pt>
                <c:pt idx="1">
                  <c:v>1</c:v>
                </c:pt>
                <c:pt idx="2">
                  <c:v>1</c:v>
                </c:pt>
                <c:pt idx="4">
                  <c:v>16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overlap val="100"/>
        <c:axId val="37223808"/>
        <c:axId val="37364864"/>
      </c:barChart>
      <c:catAx>
        <c:axId val="372238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200" baseline="0"/>
            </a:pPr>
            <a:endParaRPr lang="en-US"/>
          </a:p>
        </c:txPr>
        <c:crossAx val="37364864"/>
        <c:crosses val="autoZero"/>
        <c:auto val="1"/>
        <c:lblAlgn val="ctr"/>
        <c:lblOffset val="100"/>
      </c:catAx>
      <c:valAx>
        <c:axId val="373648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7223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 sz="14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>
        <c:manualLayout>
          <c:layoutTarget val="inner"/>
          <c:xMode val="edge"/>
          <c:yMode val="edge"/>
          <c:x val="8.3902971319413752E-2"/>
          <c:y val="1.7325679112052128E-2"/>
          <c:w val="0.64850721100163611"/>
          <c:h val="0.6033673385621573"/>
        </c:manualLayout>
      </c:layout>
      <c:barChart>
        <c:barDir val="col"/>
        <c:grouping val="percentStacked"/>
        <c:ser>
          <c:idx val="0"/>
          <c:order val="0"/>
          <c:tx>
            <c:strRef>
              <c:f>Sheet3!$C$11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66FF33"/>
            </a:solidFill>
          </c:spPr>
          <c:cat>
            <c:multiLvlStrRef>
              <c:f>Sheet3!$A$12:$B$18</c:f>
              <c:multiLvlStrCache>
                <c:ptCount val="7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  <c:pt idx="4">
                    <c:v>Paper</c:v>
                  </c:pt>
                  <c:pt idx="5">
                    <c:v>Database</c:v>
                  </c:pt>
                  <c:pt idx="6">
                    <c:v>Penmarked</c:v>
                  </c:pt>
                </c:lvl>
                <c:lvl>
                  <c:pt idx="0">
                    <c:v>I understood where I had lost or gained marks</c:v>
                  </c:pt>
                  <c:pt idx="4">
                    <c:v>The feedback helped my learning</c:v>
                  </c:pt>
                </c:lvl>
              </c:multiLvlStrCache>
            </c:multiLvlStrRef>
          </c:cat>
          <c:val>
            <c:numRef>
              <c:f>Sheet3!$C$12:$C$18</c:f>
              <c:numCache>
                <c:formatCode>General</c:formatCode>
                <c:ptCount val="7"/>
                <c:pt idx="0">
                  <c:v>19</c:v>
                </c:pt>
                <c:pt idx="1">
                  <c:v>13</c:v>
                </c:pt>
                <c:pt idx="2">
                  <c:v>18</c:v>
                </c:pt>
                <c:pt idx="4">
                  <c:v>7</c:v>
                </c:pt>
                <c:pt idx="5">
                  <c:v>2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Sheet3!$D$11</c:f>
              <c:strCache>
                <c:ptCount val="1"/>
                <c:pt idx="0">
                  <c:v>Some-times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Sheet3!$A$12:$B$18</c:f>
              <c:multiLvlStrCache>
                <c:ptCount val="7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  <c:pt idx="4">
                    <c:v>Paper</c:v>
                  </c:pt>
                  <c:pt idx="5">
                    <c:v>Database</c:v>
                  </c:pt>
                  <c:pt idx="6">
                    <c:v>Penmarked</c:v>
                  </c:pt>
                </c:lvl>
                <c:lvl>
                  <c:pt idx="0">
                    <c:v>I understood where I had lost or gained marks</c:v>
                  </c:pt>
                  <c:pt idx="4">
                    <c:v>The feedback helped my learning</c:v>
                  </c:pt>
                </c:lvl>
              </c:multiLvlStrCache>
            </c:multiLvlStrRef>
          </c:cat>
          <c:val>
            <c:numRef>
              <c:f>Sheet3!$D$12:$D$18</c:f>
              <c:numCache>
                <c:formatCode>General</c:formatCode>
                <c:ptCount val="7"/>
                <c:pt idx="0">
                  <c:v>7</c:v>
                </c:pt>
                <c:pt idx="1">
                  <c:v>12</c:v>
                </c:pt>
                <c:pt idx="2">
                  <c:v>15</c:v>
                </c:pt>
                <c:pt idx="4">
                  <c:v>18</c:v>
                </c:pt>
                <c:pt idx="5">
                  <c:v>17</c:v>
                </c:pt>
                <c:pt idx="6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Sheet3!$E$11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Sheet3!$A$12:$B$18</c:f>
              <c:multiLvlStrCache>
                <c:ptCount val="7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  <c:pt idx="4">
                    <c:v>Paper</c:v>
                  </c:pt>
                  <c:pt idx="5">
                    <c:v>Database</c:v>
                  </c:pt>
                  <c:pt idx="6">
                    <c:v>Penmarked</c:v>
                  </c:pt>
                </c:lvl>
                <c:lvl>
                  <c:pt idx="0">
                    <c:v>I understood where I had lost or gained marks</c:v>
                  </c:pt>
                  <c:pt idx="4">
                    <c:v>The feedback helped my learning</c:v>
                  </c:pt>
                </c:lvl>
              </c:multiLvlStrCache>
            </c:multiLvlStrRef>
          </c:cat>
          <c:val>
            <c:numRef>
              <c:f>Sheet3!$E$12:$E$18</c:f>
              <c:numCache>
                <c:formatCode>General</c:formatCode>
                <c:ptCount val="7"/>
                <c:pt idx="0">
                  <c:v>11</c:v>
                </c:pt>
                <c:pt idx="1">
                  <c:v>17</c:v>
                </c:pt>
                <c:pt idx="2">
                  <c:v>4</c:v>
                </c:pt>
                <c:pt idx="4">
                  <c:v>12</c:v>
                </c:pt>
                <c:pt idx="5">
                  <c:v>19</c:v>
                </c:pt>
                <c:pt idx="6">
                  <c:v>6</c:v>
                </c:pt>
              </c:numCache>
            </c:numRef>
          </c:val>
        </c:ser>
        <c:overlap val="100"/>
        <c:axId val="37398784"/>
        <c:axId val="37408768"/>
      </c:barChart>
      <c:catAx>
        <c:axId val="373987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000"/>
            </a:pPr>
            <a:endParaRPr lang="en-US"/>
          </a:p>
        </c:txPr>
        <c:crossAx val="37408768"/>
        <c:crosses val="autoZero"/>
        <c:auto val="1"/>
        <c:lblAlgn val="ctr"/>
        <c:lblOffset val="100"/>
      </c:catAx>
      <c:valAx>
        <c:axId val="374087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739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47740512710168"/>
          <c:y val="5.5953114188927074E-2"/>
          <c:w val="0.24937398961011564"/>
          <c:h val="0.22825126066410079"/>
        </c:manualLayout>
      </c:layout>
      <c:txPr>
        <a:bodyPr/>
        <a:lstStyle/>
        <a:p>
          <a:pPr>
            <a:defRPr lang="en-GB" sz="16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>
        <c:manualLayout>
          <c:layoutTarget val="inner"/>
          <c:xMode val="edge"/>
          <c:yMode val="edge"/>
          <c:x val="9.2821741032370952E-2"/>
          <c:y val="8.3807961504812123E-2"/>
          <c:w val="0.69259623797025349"/>
          <c:h val="0.67099883347915135"/>
        </c:manualLayout>
      </c:layout>
      <c:barChart>
        <c:barDir val="col"/>
        <c:grouping val="percentStacked"/>
        <c:ser>
          <c:idx val="0"/>
          <c:order val="0"/>
          <c:tx>
            <c:strRef>
              <c:f>Sheet3!$C$19</c:f>
              <c:strCache>
                <c:ptCount val="1"/>
                <c:pt idx="0">
                  <c:v>Completely</c:v>
                </c:pt>
              </c:strCache>
            </c:strRef>
          </c:tx>
          <c:spPr>
            <a:solidFill>
              <a:srgbClr val="66FF33"/>
            </a:solidFill>
          </c:spPr>
          <c:cat>
            <c:multiLvlStrRef>
              <c:f>Sheet3!$A$20:$B$22</c:f>
              <c:multiLvlStrCache>
                <c:ptCount val="3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</c:lvl>
                <c:lvl>
                  <c:pt idx="0">
                    <c:v>I prefer to get my assignments marked this way</c:v>
                  </c:pt>
                </c:lvl>
              </c:multiLvlStrCache>
            </c:multiLvlStrRef>
          </c:cat>
          <c:val>
            <c:numRef>
              <c:f>Sheet3!$C$20:$C$22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Sheet3!$D$19</c:f>
              <c:strCache>
                <c:ptCount val="1"/>
                <c:pt idx="0">
                  <c:v>A bit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Sheet3!$A$20:$B$22</c:f>
              <c:multiLvlStrCache>
                <c:ptCount val="3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</c:lvl>
                <c:lvl>
                  <c:pt idx="0">
                    <c:v>I prefer to get my assignments marked this way</c:v>
                  </c:pt>
                </c:lvl>
              </c:multiLvlStrCache>
            </c:multiLvlStrRef>
          </c:cat>
          <c:val>
            <c:numRef>
              <c:f>Sheet3!$D$20:$D$22</c:f>
              <c:numCache>
                <c:formatCode>General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Sheet3!$E$19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Sheet3!$A$20:$B$22</c:f>
              <c:multiLvlStrCache>
                <c:ptCount val="3"/>
                <c:lvl>
                  <c:pt idx="0">
                    <c:v>Paper</c:v>
                  </c:pt>
                  <c:pt idx="1">
                    <c:v>Database</c:v>
                  </c:pt>
                  <c:pt idx="2">
                    <c:v>Penmarked</c:v>
                  </c:pt>
                </c:lvl>
                <c:lvl>
                  <c:pt idx="0">
                    <c:v>I prefer to get my assignments marked this way</c:v>
                  </c:pt>
                </c:lvl>
              </c:multiLvlStrCache>
            </c:multiLvlStrRef>
          </c:cat>
          <c:val>
            <c:numRef>
              <c:f>Sheet3!$E$20:$E$22</c:f>
              <c:numCache>
                <c:formatCode>General</c:formatCode>
                <c:ptCount val="3"/>
                <c:pt idx="0">
                  <c:v>19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overlap val="100"/>
        <c:axId val="37438976"/>
        <c:axId val="37440512"/>
      </c:barChart>
      <c:catAx>
        <c:axId val="374389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400"/>
            </a:pPr>
            <a:endParaRPr lang="en-US"/>
          </a:p>
        </c:txPr>
        <c:crossAx val="37440512"/>
        <c:crosses val="autoZero"/>
        <c:auto val="1"/>
        <c:lblAlgn val="ctr"/>
        <c:lblOffset val="100"/>
      </c:catAx>
      <c:valAx>
        <c:axId val="374405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74389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E6B131D-3B82-4730-B90A-B2BE9F3B3C0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B6C3A-9DCB-4390-BCE4-BE7328B03B91}" type="slidenum">
              <a:rPr lang="en-NZ" smtClean="0"/>
              <a:pPr/>
              <a:t>1</a:t>
            </a:fld>
            <a:endParaRPr lang="en-N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33A3-58D2-4DDC-A5BA-10FFB8CF401A}" type="slidenum">
              <a:rPr lang="en-NZ" smtClean="0"/>
              <a:pPr/>
              <a:t>11</a:t>
            </a:fld>
            <a:endParaRPr lang="en-N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75461-8603-4431-9E25-66FCF817EFEB}" type="slidenum">
              <a:rPr lang="en-NZ" smtClean="0"/>
              <a:pPr/>
              <a:t>12</a:t>
            </a:fld>
            <a:endParaRPr lang="en-N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2242F-06EA-4CD0-B3ED-36CE4705CE2F}" type="slidenum">
              <a:rPr lang="en-NZ" smtClean="0"/>
              <a:pPr/>
              <a:t>13</a:t>
            </a:fld>
            <a:endParaRPr lang="en-N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8F28C-8C0F-46C2-8566-D7FCEB486B93}" type="slidenum">
              <a:rPr lang="en-NZ" smtClean="0"/>
              <a:pPr/>
              <a:t>14</a:t>
            </a:fld>
            <a:endParaRPr lang="en-N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901E1-624E-445A-822C-DA285E4BBD81}" type="slidenum">
              <a:rPr lang="en-NZ" smtClean="0"/>
              <a:pPr/>
              <a:t>22</a:t>
            </a:fld>
            <a:endParaRPr lang="en-N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1A3BC-45E6-4834-9FFB-FB998F2092C3}" type="slidenum">
              <a:rPr lang="en-NZ" smtClean="0"/>
              <a:pPr/>
              <a:t>23</a:t>
            </a:fld>
            <a:endParaRPr lang="en-N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8EC79-74EC-4FA5-9295-FFBBF4F16BA5}" type="slidenum">
              <a:rPr lang="en-NZ" smtClean="0"/>
              <a:pPr/>
              <a:t>3</a:t>
            </a:fld>
            <a:endParaRPr lang="en-N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E1F79-2525-4129-BD49-70D416BD7C16}" type="slidenum">
              <a:rPr lang="en-NZ" smtClean="0"/>
              <a:pPr/>
              <a:t>24</a:t>
            </a:fld>
            <a:endParaRPr lang="en-N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10BAC-D05D-4250-9B31-06150EF44D00}" type="slidenum">
              <a:rPr lang="en-NZ" smtClean="0"/>
              <a:pPr/>
              <a:t>27</a:t>
            </a:fld>
            <a:endParaRPr lang="en-N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C41FA-220C-4830-9777-0569DD0197A5}" type="slidenum">
              <a:rPr lang="en-NZ" smtClean="0"/>
              <a:pPr/>
              <a:t>30</a:t>
            </a:fld>
            <a:endParaRPr lang="en-N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406FF-8A46-45A6-925A-579A31C076E1}" type="slidenum">
              <a:rPr lang="en-NZ" smtClean="0"/>
              <a:pPr/>
              <a:t>31</a:t>
            </a:fld>
            <a:endParaRPr lang="en-N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107E7-753D-4B68-B8B2-D53DEFE6FC95}" type="slidenum">
              <a:rPr lang="en-NZ" smtClean="0"/>
              <a:pPr/>
              <a:t>32</a:t>
            </a:fld>
            <a:endParaRPr lang="en-N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3B1F4-FBA2-4DF7-8DAB-9D955FE6866F}" type="slidenum">
              <a:rPr lang="en-NZ" smtClean="0"/>
              <a:pPr/>
              <a:t>4</a:t>
            </a:fld>
            <a:endParaRPr lang="en-N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6D73D-99E6-442C-B0D1-9BBEB26C2862}" type="slidenum">
              <a:rPr lang="en-NZ" smtClean="0"/>
              <a:pPr/>
              <a:t>5</a:t>
            </a:fld>
            <a:endParaRPr lang="en-N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BA8B8-C2FE-4966-A67B-5890670DBDCD}" type="slidenum">
              <a:rPr lang="en-NZ" smtClean="0"/>
              <a:pPr/>
              <a:t>6</a:t>
            </a:fld>
            <a:endParaRPr lang="en-N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85864-865B-44D7-AF62-F2794550F525}" type="slidenum">
              <a:rPr lang="en-NZ" smtClean="0"/>
              <a:pPr/>
              <a:t>7</a:t>
            </a:fld>
            <a:endParaRPr lang="en-N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CEF39-C0CD-43A0-83DC-EA289689D375}" type="slidenum">
              <a:rPr lang="en-NZ" smtClean="0"/>
              <a:pPr/>
              <a:t>8</a:t>
            </a:fld>
            <a:endParaRPr lang="en-N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D4338-07B9-4FAA-950E-EAEF02C63259}" type="slidenum">
              <a:rPr lang="en-NZ" smtClean="0"/>
              <a:pPr/>
              <a:t>9</a:t>
            </a:fld>
            <a:endParaRPr lang="en-N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CFC8A-1CA7-43C3-813B-8364FC462E35}" type="slidenum">
              <a:rPr lang="en-NZ" smtClean="0"/>
              <a:pPr/>
              <a:t>10</a:t>
            </a:fld>
            <a:endParaRPr lang="en-N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61EA-EF22-4D59-AB1F-EDF69A0FDC5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D69A-1A8C-4BE5-9F87-28162D86758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6A0F-9B3A-47CF-975E-780E0478858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CAEF0-2562-470C-93C6-82CFA82AD56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2818-4EF2-4A92-B348-6D4BE129DA8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8998A-C280-474E-A4BA-BA07E3F802D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8E1B-5F44-46EE-95B8-8480458C967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FCE3-A928-45ED-BBF6-BA09062C8A5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37A93-4D18-4BC2-B05C-2138BF9B1A9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E56E-060D-43BE-99E9-65750D4315E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55B2-5566-4191-99CF-DD556E62818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7637-677B-4DD1-97D4-C51F8A59D0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CF00-7B4B-4201-A17D-BA034F39DBB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9DA8-EE06-4930-880D-5741C85E7E7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1658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7FCD52-DF43-42D2-9D92-6A2219183C3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92088" y="333375"/>
            <a:ext cx="900112" cy="2873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92088" y="650875"/>
            <a:ext cx="611187" cy="2873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92088" y="981075"/>
            <a:ext cx="323850" cy="2873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rj-hcha155.cs.auckland.ac.nz/DemoWebsite/annotation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74947-3E54-4055-A64C-8D01605C14D9}" type="slidenum">
              <a:rPr lang="en-NZ" smtClean="0"/>
              <a:pPr/>
              <a:t>1</a:t>
            </a:fld>
            <a:endParaRPr lang="en-NZ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 eaLnBrk="1" hangingPunct="1"/>
            <a:r>
              <a:rPr lang="en-NZ" sz="4000" smtClean="0"/>
              <a:t>Annotating Digital Documents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L3</a:t>
            </a:r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A9009-9875-458F-A446-37114DCA59A7}" type="slidenum">
              <a:rPr lang="en-NZ" smtClean="0"/>
              <a:pPr/>
              <a:t>10</a:t>
            </a:fld>
            <a:endParaRPr lang="en-NZ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Implementation</a:t>
            </a:r>
          </a:p>
        </p:txBody>
      </p:sp>
      <p:pic>
        <p:nvPicPr>
          <p:cNvPr id="10244" name="Picture 6" descr="hcc fig2"/>
          <p:cNvPicPr>
            <a:picLocks noChangeAspect="1" noChangeArrowheads="1"/>
          </p:cNvPicPr>
          <p:nvPr/>
        </p:nvPicPr>
        <p:blipFill>
          <a:blip r:embed="rId3" cstate="print"/>
          <a:srcRect t="5884" b="4222"/>
          <a:stretch>
            <a:fillRect/>
          </a:stretch>
        </p:blipFill>
        <p:spPr bwMode="auto">
          <a:xfrm>
            <a:off x="1993900" y="1227138"/>
            <a:ext cx="521335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891C5-315A-4D77-B85F-A81D2570E4B0}" type="slidenum">
              <a:rPr lang="en-NZ" smtClean="0"/>
              <a:pPr/>
              <a:t>11</a:t>
            </a:fld>
            <a:endParaRPr lang="en-NZ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Annotation Pane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NZ" sz="2800" dirty="0" smtClean="0"/>
              <a:t>Ink anywhere</a:t>
            </a:r>
          </a:p>
          <a:p>
            <a:pPr eaLnBrk="1" hangingPunct="1"/>
            <a:r>
              <a:rPr lang="en-NZ" sz="2800" dirty="0" smtClean="0"/>
              <a:t>Erase</a:t>
            </a:r>
          </a:p>
          <a:p>
            <a:pPr eaLnBrk="1" hangingPunct="1"/>
            <a:r>
              <a:rPr lang="en-NZ" sz="2800" dirty="0" smtClean="0"/>
              <a:t>Multiple files</a:t>
            </a:r>
          </a:p>
          <a:p>
            <a:pPr eaLnBrk="1" hangingPunct="1"/>
            <a:endParaRPr lang="en-NZ" sz="2800" dirty="0" smtClean="0"/>
          </a:p>
          <a:p>
            <a:pPr eaLnBrk="1" hangingPunct="1"/>
            <a:r>
              <a:rPr lang="en-NZ" sz="2800" dirty="0" smtClean="0"/>
              <a:t>A technical nightmare!</a:t>
            </a:r>
          </a:p>
          <a:p>
            <a:pPr lvl="1" eaLnBrk="1" hangingPunct="1"/>
            <a:r>
              <a:rPr lang="en-NZ" sz="2400" dirty="0" smtClean="0"/>
              <a:t>Two layers</a:t>
            </a:r>
          </a:p>
          <a:p>
            <a:pPr lvl="1" eaLnBrk="1" hangingPunct="1"/>
            <a:r>
              <a:rPr lang="en-NZ" sz="2400" dirty="0" smtClean="0"/>
              <a:t>Lots of Windows API calls</a:t>
            </a:r>
          </a:p>
          <a:p>
            <a:pPr eaLnBrk="1" hangingPunct="1"/>
            <a:r>
              <a:rPr lang="en-NZ" sz="2400" dirty="0" smtClean="0"/>
              <a:t>We have more-or-less got </a:t>
            </a:r>
            <a:r>
              <a:rPr lang="en-NZ" sz="2400" dirty="0" err="1" smtClean="0"/>
              <a:t>pdf</a:t>
            </a:r>
            <a:r>
              <a:rPr lang="en-NZ" sz="2400" smtClean="0"/>
              <a:t> </a:t>
            </a:r>
            <a:r>
              <a:rPr lang="en-NZ" sz="2400" smtClean="0"/>
              <a:t>going</a:t>
            </a:r>
            <a:endParaRPr lang="en-NZ" sz="2400" dirty="0" smtClean="0"/>
          </a:p>
        </p:txBody>
      </p:sp>
      <p:pic>
        <p:nvPicPr>
          <p:cNvPr id="1126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5049" t="10570" b="22548"/>
          <a:stretch>
            <a:fillRect/>
          </a:stretch>
        </p:blipFill>
        <p:spPr>
          <a:xfrm>
            <a:off x="4918075" y="1601788"/>
            <a:ext cx="3497263" cy="452437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83C916-A2C3-4980-89B6-29352D79CAB8}" type="slidenum">
              <a:rPr lang="en-NZ" smtClean="0"/>
              <a:pPr/>
              <a:t>12</a:t>
            </a:fld>
            <a:endParaRPr lang="en-NZ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Scoring Pane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AU" sz="280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2400" smtClean="0"/>
              <a:t>Marking rubric</a:t>
            </a:r>
          </a:p>
          <a:p>
            <a:pPr eaLnBrk="1" hangingPunct="1">
              <a:lnSpc>
                <a:spcPct val="90000"/>
              </a:lnSpc>
            </a:pPr>
            <a:r>
              <a:rPr lang="en-NZ" sz="2400" smtClean="0"/>
              <a:t>Numeric scores</a:t>
            </a:r>
          </a:p>
          <a:p>
            <a:pPr eaLnBrk="1" hangingPunct="1">
              <a:lnSpc>
                <a:spcPct val="90000"/>
              </a:lnSpc>
            </a:pPr>
            <a:r>
              <a:rPr lang="en-NZ" sz="2400" smtClean="0"/>
              <a:t>Entered 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000" smtClean="0"/>
              <a:t>in score box with pen and recognized using Microsoft recognition engine with numeric factoid feature also range checked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000" smtClean="0"/>
              <a:t>Or through the keyboard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0D9233-ABB9-472A-8E9F-32176D93CCBB}" type="slidenum">
              <a:rPr lang="en-NZ" smtClean="0"/>
              <a:pPr/>
              <a:t>13</a:t>
            </a:fld>
            <a:endParaRPr lang="en-NZ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Work Practices Support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62725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sz="2000" smtClean="0"/>
              <a:t>Pre-marking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Set up of marking rubric, directories, file type/name filters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Collection of assignments from a dropbox or directory structure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sz="2000" smtClean="0"/>
              <a:t>During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All assignments listed in student list pane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800" smtClean="0"/>
              <a:t>Can be marked as opened and complete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Automatic unpackaging of zip files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Direct link to student’s folder for executing program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sz="2000" smtClean="0"/>
              <a:t>On completion 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Exporting of marks as xml file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Conversion of assignments to pdf files (includes mark rubric and annotated files)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smtClean="0"/>
              <a:t>Email return of assignment to student</a:t>
            </a:r>
          </a:p>
        </p:txBody>
      </p:sp>
      <p:pic>
        <p:nvPicPr>
          <p:cNvPr id="1331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6426"/>
          <a:stretch>
            <a:fillRect/>
          </a:stretch>
        </p:blipFill>
        <p:spPr>
          <a:xfrm>
            <a:off x="7019925" y="1484313"/>
            <a:ext cx="1728788" cy="452596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63358B-CEC0-48C7-98E7-62B995D674F3}" type="slidenum">
              <a:rPr lang="en-NZ" smtClean="0"/>
              <a:pPr/>
              <a:t>14</a:t>
            </a:fld>
            <a:endParaRPr lang="en-NZ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Evaluation 1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NZ" sz="2800" smtClean="0"/>
              <a:t>Iterative informal during development</a:t>
            </a:r>
          </a:p>
          <a:p>
            <a:pPr eaLnBrk="1" hangingPunct="1">
              <a:lnSpc>
                <a:spcPct val="80000"/>
              </a:lnSpc>
            </a:pPr>
            <a:r>
              <a:rPr lang="en-NZ" sz="2800" smtClean="0"/>
              <a:t>Usability testing with think aloud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400" smtClean="0"/>
              <a:t>Talking while marking a program is challenging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400" smtClean="0"/>
              <a:t>A few interaction problems 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2000" smtClean="0"/>
              <a:t>pen/keyboard input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2000" smtClean="0"/>
              <a:t>‘do you want to save’ dialogue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400" smtClean="0"/>
              <a:t>Recognition required correct formation of digits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400" smtClean="0"/>
              <a:t>Using the pen to interact with non-tablet programs (the students assignments) is slow!</a:t>
            </a:r>
          </a:p>
          <a:p>
            <a:pPr eaLnBrk="1" hangingPunct="1">
              <a:lnSpc>
                <a:spcPct val="80000"/>
              </a:lnSpc>
            </a:pPr>
            <a:r>
              <a:rPr lang="en-NZ" sz="2800" smtClean="0"/>
              <a:t>Focus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400" smtClean="0"/>
              <a:t>Student list and workflow support invaluable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400" smtClean="0"/>
              <a:t>Accurate writing required for score recognition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 2</a:t>
            </a:r>
            <a:endParaRPr lang="en-GB" dirty="0" smtClean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571500" y="1412776"/>
            <a:ext cx="7960940" cy="51594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/>
              <a:t>One large programming class ~ 180 students</a:t>
            </a:r>
          </a:p>
          <a:p>
            <a:pPr eaLnBrk="1" hangingPunct="1"/>
            <a:r>
              <a:rPr lang="en-US" sz="2000" b="1" dirty="0" smtClean="0"/>
              <a:t>Six markers</a:t>
            </a:r>
          </a:p>
          <a:p>
            <a:pPr eaLnBrk="1" hangingPunct="1"/>
            <a:r>
              <a:rPr lang="en-US" sz="2000" b="1" dirty="0" smtClean="0"/>
              <a:t>Three assignments  </a:t>
            </a:r>
          </a:p>
          <a:p>
            <a:pPr lvl="1" eaLnBrk="1" hangingPunct="1"/>
            <a:r>
              <a:rPr lang="en-US" dirty="0" smtClean="0"/>
              <a:t>increasing and size and complexity</a:t>
            </a:r>
          </a:p>
          <a:p>
            <a:pPr eaLnBrk="1" hangingPunct="1"/>
            <a:r>
              <a:rPr lang="en-US" sz="2000" b="1" dirty="0" smtClean="0"/>
              <a:t>Three treatments</a:t>
            </a:r>
          </a:p>
          <a:p>
            <a:pPr lvl="1" eaLnBrk="1" hangingPunct="1"/>
            <a:r>
              <a:rPr lang="en-US" dirty="0" smtClean="0"/>
              <a:t>Paper</a:t>
            </a:r>
          </a:p>
          <a:p>
            <a:pPr lvl="1" eaLnBrk="1" hangingPunct="1"/>
            <a:r>
              <a:rPr lang="en-US" dirty="0" smtClean="0"/>
              <a:t>‘Database’</a:t>
            </a:r>
          </a:p>
          <a:p>
            <a:pPr lvl="1" eaLnBrk="1" hangingPunct="1"/>
            <a:r>
              <a:rPr lang="en-US" dirty="0" smtClean="0"/>
              <a:t>Penmarked </a:t>
            </a:r>
          </a:p>
          <a:p>
            <a:pPr eaLnBrk="1" hangingPunct="1"/>
            <a:r>
              <a:rPr lang="en-US" sz="2000" b="1" dirty="0" smtClean="0"/>
              <a:t>Balanced treatment</a:t>
            </a:r>
          </a:p>
          <a:p>
            <a:pPr lvl="1" eaLnBrk="1" hangingPunct="1"/>
            <a:r>
              <a:rPr lang="en-US" sz="1800" dirty="0" smtClean="0"/>
              <a:t>Each student had one assignment marked by each process</a:t>
            </a:r>
          </a:p>
          <a:p>
            <a:pPr lvl="1" eaLnBrk="1" hangingPunct="1"/>
            <a:r>
              <a:rPr lang="en-US" sz="1800" dirty="0" smtClean="0"/>
              <a:t>Each marker used each process </a:t>
            </a:r>
          </a:p>
          <a:p>
            <a:pPr lvl="1" eaLnBrk="1" hangingPunct="1"/>
            <a:r>
              <a:rPr lang="en-US" sz="1800" dirty="0" smtClean="0"/>
              <a:t>Rotated so student – marker different for each assignment</a:t>
            </a:r>
          </a:p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Marking Time</a:t>
            </a:r>
            <a:endParaRPr lang="en-GB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500034" y="2057400"/>
          <a:ext cx="6786610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188243" y="3520281"/>
            <a:ext cx="3124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1800" dirty="0">
                <a:latin typeface="+mj-lt"/>
              </a:rPr>
              <a:t>minutes</a:t>
            </a:r>
            <a:endParaRPr lang="en-GB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Number of Annotations</a:t>
            </a:r>
            <a:endParaRPr lang="en-GB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714348" y="2000240"/>
          <a:ext cx="7715304" cy="433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211262" y="3932238"/>
            <a:ext cx="34813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1800" dirty="0">
                <a:latin typeface="+mj-lt"/>
              </a:rPr>
              <a:t>Total number of annotations</a:t>
            </a:r>
            <a:endParaRPr lang="en-GB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Student Satisfaction – process </a:t>
            </a:r>
            <a:endParaRPr lang="en-GB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928662" y="2571744"/>
          <a:ext cx="6143668" cy="396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688" y="2928938"/>
            <a:ext cx="2286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dirty="0">
                <a:latin typeface="+mj-lt"/>
              </a:rPr>
              <a:t>They did not like paper!</a:t>
            </a:r>
            <a:endParaRPr lang="en-GB" dirty="0">
              <a:latin typeface="+mj-lt"/>
            </a:endParaRPr>
          </a:p>
        </p:txBody>
      </p:sp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1000125" y="2000250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/>
              <a:t>Voluntary survey 42 respondents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Student opinion aid to learning</a:t>
            </a:r>
            <a:endParaRPr lang="en-GB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467544" y="1484784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3786188"/>
            <a:ext cx="3347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dirty="0">
                <a:latin typeface="Verdana" pitchFamily="34" charset="0"/>
              </a:rPr>
              <a:t>Correlation between number of comments and students’ opinion of aid to learning.</a:t>
            </a:r>
          </a:p>
          <a:p>
            <a:endParaRPr lang="en-NZ" sz="1800" dirty="0">
              <a:latin typeface="Verdana" pitchFamily="34" charset="0"/>
            </a:endParaRPr>
          </a:p>
          <a:p>
            <a:r>
              <a:rPr lang="en-NZ" sz="1800" dirty="0">
                <a:latin typeface="Verdana" pitchFamily="34" charset="0"/>
              </a:rPr>
              <a:t>(statistically significant)</a:t>
            </a:r>
            <a:endParaRPr lang="en-GB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E8E1B-5F44-46EE-95B8-8480458C967A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  <p:pic>
        <p:nvPicPr>
          <p:cNvPr id="5" name="Picture 6" descr="Figure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7800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700538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Overall Preference</a:t>
            </a:r>
            <a:endParaRPr lang="en-GB" smtClean="0"/>
          </a:p>
        </p:txBody>
      </p:sp>
      <p:sp>
        <p:nvSpPr>
          <p:cNvPr id="6" name="TextBox 5"/>
          <p:cNvSpPr txBox="1"/>
          <p:nvPr/>
        </p:nvSpPr>
        <p:spPr>
          <a:xfrm>
            <a:off x="6786546" y="2000240"/>
            <a:ext cx="2357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dirty="0">
                <a:latin typeface="+mn-lt"/>
              </a:rPr>
              <a:t>Overall </a:t>
            </a:r>
            <a:r>
              <a:rPr lang="en-NZ" dirty="0" smtClean="0">
                <a:latin typeface="+mn-lt"/>
              </a:rPr>
              <a:t>preference </a:t>
            </a:r>
            <a:r>
              <a:rPr lang="en-NZ" dirty="0">
                <a:latin typeface="+mn-lt"/>
              </a:rPr>
              <a:t>for </a:t>
            </a:r>
            <a:r>
              <a:rPr lang="en-NZ" dirty="0" err="1">
                <a:latin typeface="+mn-lt"/>
              </a:rPr>
              <a:t>Penmarked</a:t>
            </a:r>
            <a:endParaRPr lang="en-GB" dirty="0">
              <a:latin typeface="+mn-lt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14348" y="1928802"/>
          <a:ext cx="6500858" cy="430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What else we could do with digital ink</a:t>
            </a:r>
            <a:endParaRPr lang="en-GB" smtClean="0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IDEs</a:t>
            </a:r>
          </a:p>
          <a:p>
            <a:endParaRPr lang="en-NZ" dirty="0" smtClean="0"/>
          </a:p>
          <a:p>
            <a:r>
              <a:rPr lang="en-NZ" dirty="0" smtClean="0"/>
              <a:t>Web</a:t>
            </a:r>
            <a:endParaRPr lang="en-NZ" b="1" dirty="0" smtClean="0"/>
          </a:p>
          <a:p>
            <a:pPr>
              <a:buFontTx/>
              <a:buNone/>
            </a:pPr>
            <a:endParaRPr lang="en-GB" dirty="0" smtClean="0"/>
          </a:p>
        </p:txBody>
      </p:sp>
      <p:pic>
        <p:nvPicPr>
          <p:cNvPr id="5" name="Picture 4" descr="screenSh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1" y="1628800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915" y="3143250"/>
            <a:ext cx="4118085" cy="29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5A7472-2F54-4D23-8A2D-4C033B1FF50E}" type="slidenum">
              <a:rPr lang="en-NZ" smtClean="0"/>
              <a:pPr/>
              <a:t>22</a:t>
            </a:fld>
            <a:endParaRPr lang="en-NZ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RCA</a:t>
            </a:r>
            <a:endParaRPr lang="en-AU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of the difficulties with Penmarked is that the markers have to go to another application to compile and execute the program </a:t>
            </a:r>
          </a:p>
          <a:p>
            <a:pPr eaLnBrk="1" hangingPunct="1"/>
            <a:r>
              <a:rPr lang="en-US" smtClean="0"/>
              <a:t>RCA is an annotation addin for Visual Studio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04983-C1FD-49E8-894C-2B8C526CCAD0}" type="slidenum">
              <a:rPr lang="en-NZ" smtClean="0"/>
              <a:pPr/>
              <a:t>23</a:t>
            </a:fld>
            <a:endParaRPr lang="en-NZ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RCA in Visual Studio</a:t>
            </a:r>
            <a:endParaRPr lang="en-AU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306" t="25079" r="10538"/>
          <a:stretch>
            <a:fillRect/>
          </a:stretch>
        </p:blipFill>
        <p:spPr>
          <a:xfrm>
            <a:off x="827088" y="1173163"/>
            <a:ext cx="7993062" cy="5684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AA8AA-FE89-41A7-9A4D-CC7AA57A3534}" type="slidenum">
              <a:rPr lang="en-NZ" smtClean="0"/>
              <a:pPr/>
              <a:t>24</a:t>
            </a:fld>
            <a:endParaRPr lang="en-NZ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Technically</a:t>
            </a:r>
            <a:endParaRPr lang="en-AU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Transparent overlay</a:t>
            </a:r>
          </a:p>
          <a:p>
            <a:pPr lvl="1" eaLnBrk="1" hangingPunct="1"/>
            <a:r>
              <a:rPr lang="en-US" smtClean="0"/>
              <a:t>Another technical nightmare!</a:t>
            </a:r>
          </a:p>
          <a:p>
            <a:pPr eaLnBrk="1" hangingPunct="1"/>
            <a:r>
              <a:rPr lang="en-US" smtClean="0"/>
              <a:t>Each annotation consists of:	</a:t>
            </a:r>
          </a:p>
          <a:p>
            <a:pPr lvl="1" eaLnBrk="1" hangingPunct="1"/>
            <a:r>
              <a:rPr lang="en-US" smtClean="0"/>
              <a:t>A linker – line or circle</a:t>
            </a:r>
          </a:p>
          <a:p>
            <a:pPr lvl="1" eaLnBrk="1" hangingPunct="1"/>
            <a:r>
              <a:rPr lang="en-US" smtClean="0"/>
              <a:t>Annotation – group text or diagram</a:t>
            </a:r>
          </a:p>
          <a:p>
            <a:pPr lvl="1" eaLnBrk="1" hangingPunct="1"/>
            <a:r>
              <a:rPr lang="en-US" smtClean="0"/>
              <a:t>A severity indicator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CodeAnnotator</a:t>
            </a:r>
            <a:endParaRPr lang="en-NZ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idea but trying to use Eclipse.</a:t>
            </a:r>
          </a:p>
          <a:p>
            <a:pPr eaLnBrk="1" hangingPunct="1"/>
            <a:r>
              <a:rPr lang="en-US" smtClean="0"/>
              <a:t>Added some navigation and character recognition</a:t>
            </a:r>
          </a:p>
          <a:p>
            <a:pPr eaLnBrk="1" hangingPunct="1"/>
            <a:r>
              <a:rPr lang="en-US" smtClean="0"/>
              <a:t>Pretty much the same problem!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 extensibility points from the code windows!</a:t>
            </a:r>
            <a:endParaRPr lang="en-NZ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42415-CECB-488F-A6A1-5FE3E21F0553}" type="slidenum">
              <a:rPr lang="en-NZ" smtClean="0"/>
              <a:pPr/>
              <a:t>25</a:t>
            </a:fld>
            <a:endParaRPr lang="en-N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CodeAnnotator UI</a:t>
            </a:r>
            <a:endParaRPr lang="en-NZ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ABEF1E-FFA4-4EF9-9D29-3D172485FEC1}" type="slidenum">
              <a:rPr lang="en-NZ" smtClean="0"/>
              <a:pPr/>
              <a:t>26</a:t>
            </a:fld>
            <a:endParaRPr lang="en-NZ" smtClean="0"/>
          </a:p>
        </p:txBody>
      </p:sp>
      <p:pic>
        <p:nvPicPr>
          <p:cNvPr id="19460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2063" y="1649413"/>
            <a:ext cx="6619875" cy="442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3B167-B7BA-44CD-B2AF-991D82CE6815}" type="slidenum">
              <a:rPr lang="en-NZ" smtClean="0"/>
              <a:pPr/>
              <a:t>27</a:t>
            </a:fld>
            <a:endParaRPr lang="en-NZ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Related Work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63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NZ" sz="2400" smtClean="0"/>
              <a:t>Paperless environments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000" smtClean="0"/>
              <a:t>Sellen and Harper (2002)</a:t>
            </a:r>
          </a:p>
          <a:p>
            <a:pPr eaLnBrk="1" hangingPunct="1">
              <a:lnSpc>
                <a:spcPct val="80000"/>
              </a:lnSpc>
            </a:pPr>
            <a:r>
              <a:rPr lang="en-NZ" sz="2400" smtClean="0"/>
              <a:t>Ink interaction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Plimmer and Apperley (2003) 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smtClean="0"/>
              <a:t>Freeform - UI sketching environment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Jarrett and Su (2003)</a:t>
            </a:r>
            <a:r>
              <a:rPr lang="en-US" sz="2000" smtClean="0"/>
              <a:t> </a:t>
            </a:r>
            <a:endParaRPr lang="en-NZ" sz="2000" smtClean="0"/>
          </a:p>
          <a:p>
            <a:pPr eaLnBrk="1" hangingPunct="1">
              <a:lnSpc>
                <a:spcPct val="80000"/>
              </a:lnSpc>
            </a:pPr>
            <a:r>
              <a:rPr lang="en-NZ" sz="2400" smtClean="0"/>
              <a:t>Annotation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000" smtClean="0"/>
              <a:t>Marshall  (1997)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000" smtClean="0"/>
              <a:t>Shipman, Price et al (2003)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000" smtClean="0"/>
              <a:t>Wolfe (2000)</a:t>
            </a:r>
          </a:p>
          <a:p>
            <a:pPr eaLnBrk="1" hangingPunct="1">
              <a:lnSpc>
                <a:spcPct val="80000"/>
              </a:lnSpc>
            </a:pPr>
            <a:r>
              <a:rPr lang="en-NZ" sz="2400" smtClean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2000" smtClean="0"/>
              <a:t>Tablet OS</a:t>
            </a:r>
          </a:p>
          <a:p>
            <a:pPr eaLnBrk="1" hangingPunct="1">
              <a:lnSpc>
                <a:spcPct val="80000"/>
              </a:lnSpc>
            </a:pPr>
            <a:r>
              <a:rPr lang="en-NZ" sz="2400" smtClean="0"/>
              <a:t>Marking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Heinrich and Lawn (2004)</a:t>
            </a:r>
            <a:r>
              <a:rPr lang="en-US" sz="2000" smtClean="0"/>
              <a:t> </a:t>
            </a:r>
            <a:endParaRPr lang="en-NZ" sz="2000" smtClean="0"/>
          </a:p>
          <a:p>
            <a:pPr lvl="1" eaLnBrk="1" hangingPunct="1">
              <a:lnSpc>
                <a:spcPct val="80000"/>
              </a:lnSpc>
            </a:pPr>
            <a:endParaRPr lang="en-N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Annotation</a:t>
            </a:r>
            <a:endParaRPr lang="en-GB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5429250"/>
            <a:ext cx="8258175" cy="69691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800" smtClean="0">
                <a:hlinkClick r:id="rId2"/>
              </a:rPr>
              <a:t>http://prj-hcha155.cs.auckland.ac.nz/DemoWebsite/annotation.aspx</a:t>
            </a:r>
            <a:r>
              <a:rPr lang="en-US" sz="180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800" smtClean="0"/>
              <a:t>Login and password ‘new3’  send bug reports </a:t>
            </a:r>
            <a:r>
              <a:rPr lang="en-US" sz="1800" smtClean="0">
                <a:sym typeface="Wingdings" pitchFamily="2" charset="2"/>
              </a:rPr>
              <a:t></a:t>
            </a:r>
            <a:endParaRPr lang="en-US" sz="1800" smtClean="0"/>
          </a:p>
          <a:p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424327-8BAE-4BA1-A3F1-805C0934125F}" type="slidenum">
              <a:rPr lang="en-NZ" smtClean="0"/>
              <a:pPr/>
              <a:t>28</a:t>
            </a:fld>
            <a:endParaRPr lang="en-NZ" smtClean="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214438"/>
            <a:ext cx="61007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 Annotation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Goal – an annotation toolbar</a:t>
            </a:r>
          </a:p>
          <a:p>
            <a:pPr lvl="1">
              <a:defRPr/>
            </a:pPr>
            <a:r>
              <a:rPr lang="en-US" dirty="0" smtClean="0"/>
              <a:t>Failed – can’t fire </a:t>
            </a:r>
            <a:r>
              <a:rPr lang="en-US" dirty="0" err="1" smtClean="0"/>
              <a:t>silverlight</a:t>
            </a:r>
            <a:r>
              <a:rPr lang="en-US" dirty="0" smtClean="0"/>
              <a:t> from the toolbar</a:t>
            </a:r>
          </a:p>
          <a:p>
            <a:pPr>
              <a:defRPr/>
            </a:pPr>
            <a:r>
              <a:rPr lang="en-US" dirty="0" smtClean="0"/>
              <a:t>Revised goal – copy web page and then annotate </a:t>
            </a:r>
          </a:p>
          <a:p>
            <a:pPr lvl="1">
              <a:defRPr/>
            </a:pPr>
            <a:r>
              <a:rPr lang="en-US" dirty="0" err="1" smtClean="0"/>
              <a:t>iFrame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Java script</a:t>
            </a:r>
          </a:p>
          <a:p>
            <a:pPr lvl="1">
              <a:defRPr/>
            </a:pPr>
            <a:r>
              <a:rPr lang="en-US" dirty="0" err="1" smtClean="0"/>
              <a:t>Silverlight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ASP 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err="1" smtClean="0"/>
              <a:t>MySQL</a:t>
            </a:r>
            <a:endParaRPr lang="en-US" dirty="0" smtClean="0"/>
          </a:p>
          <a:p>
            <a:pPr lvl="1">
              <a:defRPr/>
            </a:pPr>
            <a:endParaRPr lang="en-GB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2E80C-33CD-4711-9E9F-AE6F4B4F1018}" type="slidenum">
              <a:rPr lang="en-NZ" smtClean="0"/>
              <a:pPr/>
              <a:t>29</a:t>
            </a:fld>
            <a:endParaRPr lang="en-N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BF4A52-2090-4FAB-8CAB-4BB8BBBB0FA4}" type="slidenum">
              <a:rPr lang="en-NZ" smtClean="0"/>
              <a:pPr/>
              <a:t>3</a:t>
            </a:fld>
            <a:endParaRPr lang="en-N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Ink Annotations are different to text annotations</a:t>
            </a:r>
            <a:endParaRPr lang="en-AU" sz="40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Ink stands out from the original</a:t>
            </a:r>
          </a:p>
          <a:p>
            <a:pPr eaLnBrk="1" hangingPunct="1"/>
            <a:r>
              <a:rPr lang="en-US" smtClean="0"/>
              <a:t>It is free form – the annotator can</a:t>
            </a:r>
          </a:p>
          <a:p>
            <a:pPr lvl="1" eaLnBrk="1" hangingPunct="1"/>
            <a:r>
              <a:rPr lang="en-US" smtClean="0"/>
              <a:t>Emphasize – underline, highlight, asterisk</a:t>
            </a:r>
          </a:p>
          <a:p>
            <a:pPr lvl="1" eaLnBrk="1" hangingPunct="1"/>
            <a:r>
              <a:rPr lang="en-US" smtClean="0"/>
              <a:t>Question</a:t>
            </a:r>
          </a:p>
          <a:p>
            <a:pPr lvl="1" eaLnBrk="1" hangingPunct="1"/>
            <a:r>
              <a:rPr lang="en-US" smtClean="0"/>
              <a:t>Agree</a:t>
            </a:r>
          </a:p>
          <a:p>
            <a:pPr lvl="1" eaLnBrk="1" hangingPunct="1"/>
            <a:r>
              <a:rPr lang="en-US" smtClean="0"/>
              <a:t>Add side notes to explain, clarify</a:t>
            </a:r>
          </a:p>
          <a:p>
            <a:pPr eaLnBrk="1" hangingPunct="1"/>
            <a:r>
              <a:rPr lang="en-US" smtClean="0"/>
              <a:t>The authorship remains with the original author 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B74066-29DF-485E-9568-9530D146E853}" type="slidenum">
              <a:rPr lang="en-NZ" smtClean="0"/>
              <a:pPr/>
              <a:t>30</a:t>
            </a:fld>
            <a:endParaRPr lang="en-NZ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Discussion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Why is it so difficult?</a:t>
            </a:r>
          </a:p>
          <a:p>
            <a:pPr lvl="1" eaLnBrk="1" hangingPunct="1"/>
            <a:r>
              <a:rPr lang="en-NZ" smtClean="0"/>
              <a:t>There is a fundamental digital divide between text and images</a:t>
            </a:r>
          </a:p>
          <a:p>
            <a:pPr lvl="1" eaLnBrk="1" hangingPunct="1"/>
            <a:r>
              <a:rPr lang="en-NZ" smtClean="0"/>
              <a:t>Trying to combine the two and keep them consistent is really difficult</a:t>
            </a:r>
          </a:p>
          <a:p>
            <a:pPr lvl="1" eaLnBrk="1" hangingPunct="1"/>
            <a:r>
              <a:rPr lang="en-NZ" smtClean="0"/>
              <a:t>Knowing what to do with ink when the underlying document changes its problematic</a:t>
            </a:r>
          </a:p>
          <a:p>
            <a:pPr lvl="1" eaLnBrk="1" hangingPunct="1"/>
            <a:r>
              <a:rPr lang="en-NZ" smtClean="0"/>
              <a:t>Many standard windows do not easily support non-text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5244A-91D2-4E82-9D14-9B2EA6027A9E}" type="slidenum">
              <a:rPr lang="en-NZ" smtClean="0"/>
              <a:pPr/>
              <a:t>31</a:t>
            </a:fld>
            <a:endParaRPr lang="en-NZ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Future Work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Visual studio 2010</a:t>
            </a:r>
          </a:p>
          <a:p>
            <a:pPr lvl="1" eaLnBrk="1" hangingPunct="1"/>
            <a:r>
              <a:rPr lang="en-NZ" smtClean="0"/>
              <a:t>Yeah it works!</a:t>
            </a:r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eaLnBrk="1" hangingPunct="1"/>
            <a:r>
              <a:rPr lang="en-US" smtClean="0"/>
              <a:t>Annotation in web browsers …….  </a:t>
            </a:r>
            <a:endParaRPr lang="en-NZ" smtClean="0"/>
          </a:p>
        </p:txBody>
      </p:sp>
      <p:pic>
        <p:nvPicPr>
          <p:cNvPr id="24581" name="Picture 7" descr="C:\Users\bpli001\AppData\Local\Microsoft\Windows\Temporary Internet Files\Content.IE5\4UVJIFBJ\MCj03910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0"/>
            <a:ext cx="13573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216E11-ADB6-41D5-B173-057C0068E474}" type="slidenum">
              <a:rPr lang="en-NZ" smtClean="0"/>
              <a:pPr/>
              <a:t>32</a:t>
            </a:fld>
            <a:endParaRPr lang="en-NZ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Finally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en-NZ" smtClean="0"/>
              <a:t>Going paperless requires</a:t>
            </a:r>
          </a:p>
          <a:p>
            <a:pPr lvl="1" eaLnBrk="1" hangingPunct="1"/>
            <a:r>
              <a:rPr lang="en-NZ" smtClean="0"/>
              <a:t>Providing informal inking </a:t>
            </a:r>
          </a:p>
          <a:p>
            <a:pPr lvl="1" eaLnBrk="1" hangingPunct="1"/>
            <a:r>
              <a:rPr lang="en-NZ" smtClean="0"/>
              <a:t>Reliable recognition (sometimes)</a:t>
            </a:r>
          </a:p>
          <a:p>
            <a:pPr eaLnBrk="1" hangingPunct="1"/>
            <a:r>
              <a:rPr lang="en-NZ" smtClean="0"/>
              <a:t>and </a:t>
            </a:r>
          </a:p>
          <a:p>
            <a:pPr lvl="1" eaLnBrk="1" hangingPunct="1"/>
            <a:r>
              <a:rPr lang="en-NZ" smtClean="0"/>
              <a:t>Attending to work practices </a:t>
            </a:r>
          </a:p>
          <a:p>
            <a:pPr lvl="1" eaLnBrk="1" hangingPunct="1">
              <a:buFontTx/>
              <a:buNone/>
            </a:pPr>
            <a:r>
              <a:rPr lang="en-NZ" smtClean="0"/>
              <a:t>which are more varied than we first imagine!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56DEC-4683-4B66-8E75-EF427FD6B0DC}" type="slidenum">
              <a:rPr lang="en-NZ" smtClean="0"/>
              <a:pPr/>
              <a:t>4</a:t>
            </a:fld>
            <a:endParaRPr lang="en-NZ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we annotate?</a:t>
            </a:r>
            <a:endParaRPr lang="en-A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reading</a:t>
            </a:r>
          </a:p>
          <a:p>
            <a:pPr lvl="1" eaLnBrk="1" hangingPunct="1"/>
            <a:r>
              <a:rPr lang="en-US" smtClean="0"/>
              <a:t>Adding annotations to a document helps the reader to process the information</a:t>
            </a:r>
          </a:p>
          <a:p>
            <a:pPr eaLnBrk="1" hangingPunct="1"/>
            <a:r>
              <a:rPr lang="en-US" smtClean="0"/>
              <a:t>Communicate with others/self</a:t>
            </a:r>
          </a:p>
          <a:p>
            <a:pPr lvl="1" eaLnBrk="1" hangingPunct="1"/>
            <a:r>
              <a:rPr lang="en-US" smtClean="0"/>
              <a:t>When developing the document collaboratively</a:t>
            </a:r>
          </a:p>
          <a:p>
            <a:pPr lvl="1" eaLnBrk="1" hangingPunct="1"/>
            <a:r>
              <a:rPr lang="en-US" smtClean="0"/>
              <a:t>When evaluating the work (eg marking assignments)</a:t>
            </a:r>
            <a:endParaRPr lang="en-A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AEB5F-CF64-4CE2-995D-A050740C7A83}" type="slidenum">
              <a:rPr lang="en-NZ" smtClean="0"/>
              <a:pPr/>
              <a:t>5</a:t>
            </a:fld>
            <a:endParaRPr lang="en-NZ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4638"/>
            <a:ext cx="8215312" cy="1143000"/>
          </a:xfrm>
        </p:spPr>
        <p:txBody>
          <a:bodyPr/>
          <a:lstStyle/>
          <a:p>
            <a:pPr eaLnBrk="1" hangingPunct="1"/>
            <a:r>
              <a:rPr lang="en-US" smtClean="0"/>
              <a:t>Expressiveness and usefulness</a:t>
            </a:r>
            <a:endParaRPr lang="en-AU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Annotations are very individualistic</a:t>
            </a:r>
          </a:p>
          <a:p>
            <a:pPr eaLnBrk="1" hangingPunct="1"/>
            <a:r>
              <a:rPr lang="en-US" sz="2800" smtClean="0"/>
              <a:t>However they can generally be understood by others.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Interesting studies of students choosing old – already annotated books – and looking carefully at the style of annotations</a:t>
            </a:r>
          </a:p>
          <a:p>
            <a:pPr eaLnBrk="1" hangingPunct="1"/>
            <a:r>
              <a:rPr lang="en-US" sz="2800" smtClean="0"/>
              <a:t>Also students understanding pre-annotated material more quickly than the original document</a:t>
            </a:r>
            <a:endParaRPr lang="en-AU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CB7AF-2C73-4914-BFED-53E51A6772C2}" type="slidenum">
              <a:rPr lang="en-NZ" smtClean="0"/>
              <a:pPr/>
              <a:t>6</a:t>
            </a:fld>
            <a:endParaRPr lang="en-NZ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message </a:t>
            </a:r>
            <a:endParaRPr lang="en-AU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at an annotated document in an instant you understand the position of the annotator. Are they:</a:t>
            </a:r>
          </a:p>
          <a:p>
            <a:pPr eaLnBrk="1" hangingPunct="1"/>
            <a:r>
              <a:rPr lang="en-US" smtClean="0"/>
              <a:t>Being critical?</a:t>
            </a:r>
          </a:p>
          <a:p>
            <a:pPr eaLnBrk="1" hangingPunct="1"/>
            <a:r>
              <a:rPr lang="en-US" smtClean="0"/>
              <a:t>Correcting the spelling and grammar?</a:t>
            </a:r>
          </a:p>
          <a:p>
            <a:pPr eaLnBrk="1" hangingPunct="1"/>
            <a:r>
              <a:rPr lang="en-US" smtClean="0"/>
              <a:t>Adding their own explanatory notes</a:t>
            </a:r>
            <a:endParaRPr lang="en-A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9728E-0858-4B32-BEB2-04E5B2346F52}" type="slidenum">
              <a:rPr lang="en-NZ" smtClean="0"/>
              <a:pPr/>
              <a:t>7</a:t>
            </a:fld>
            <a:endParaRPr lang="en-N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Software</a:t>
            </a:r>
            <a:endParaRPr lang="en-A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Penmarked</a:t>
            </a:r>
          </a:p>
          <a:p>
            <a:pPr lvl="1" eaLnBrk="1" hangingPunct="1"/>
            <a:r>
              <a:rPr lang="en-US" smtClean="0"/>
              <a:t>Assignment marking</a:t>
            </a:r>
          </a:p>
          <a:p>
            <a:pPr eaLnBrk="1" hangingPunct="1"/>
            <a:r>
              <a:rPr lang="en-US" smtClean="0"/>
              <a:t>RCA</a:t>
            </a:r>
          </a:p>
          <a:p>
            <a:pPr lvl="1" eaLnBrk="1" hangingPunct="1"/>
            <a:r>
              <a:rPr lang="en-US" smtClean="0"/>
              <a:t>Code review</a:t>
            </a:r>
            <a:endParaRPr lang="en-A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337EF8-460C-4A9E-B9FC-996E0B585379}" type="slidenum">
              <a:rPr lang="en-NZ" smtClean="0"/>
              <a:pPr/>
              <a:t>8</a:t>
            </a:fld>
            <a:endParaRPr lang="en-NZ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Penmarked Motivation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Electronic submission and marking of assignments is attractive to faculty and students alike 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Particularly programs assignments when a digital copy of the assignment is required for marking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However providing meaningful feedback to students is more difficult 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And individualised feedback is important </a:t>
            </a:r>
          </a:p>
          <a:p>
            <a:pPr eaLnBrk="1" hangingPunct="1">
              <a:lnSpc>
                <a:spcPct val="90000"/>
              </a:lnSpc>
            </a:pPr>
            <a:endParaRPr lang="en-N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809F4-CEA9-47AE-86C3-26E375A34914}" type="slidenum">
              <a:rPr lang="en-NZ" smtClean="0"/>
              <a:pPr/>
              <a:t>9</a:t>
            </a:fld>
            <a:endParaRPr lang="en-NZ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Design Brief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Annotation of the script</a:t>
            </a:r>
          </a:p>
          <a:p>
            <a:pPr eaLnBrk="1" hangingPunct="1"/>
            <a:r>
              <a:rPr lang="en-NZ" smtClean="0"/>
              <a:t>Score recording</a:t>
            </a:r>
          </a:p>
          <a:p>
            <a:pPr eaLnBrk="1" hangingPunct="1"/>
            <a:r>
              <a:rPr lang="en-NZ" smtClean="0"/>
              <a:t>Work practice support</a:t>
            </a:r>
          </a:p>
          <a:p>
            <a:pPr lvl="1" eaLnBrk="1" hangingPunct="1"/>
            <a:r>
              <a:rPr lang="en-NZ" smtClean="0"/>
              <a:t>Who wants to ‘waste time’ marking?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868</Words>
  <Application>Microsoft Office PowerPoint</Application>
  <PresentationFormat>On-screen Show (4:3)</PresentationFormat>
  <Paragraphs>222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Annotating Digital Documents</vt:lpstr>
      <vt:lpstr>Slide 2</vt:lpstr>
      <vt:lpstr>Ink Annotations are different to text annotations</vt:lpstr>
      <vt:lpstr>Why do we annotate?</vt:lpstr>
      <vt:lpstr>Expressiveness and usefulness</vt:lpstr>
      <vt:lpstr>Visual message </vt:lpstr>
      <vt:lpstr>Example Software</vt:lpstr>
      <vt:lpstr>Penmarked Motivation</vt:lpstr>
      <vt:lpstr>Design Brief</vt:lpstr>
      <vt:lpstr>Implementation</vt:lpstr>
      <vt:lpstr>Annotation Pane</vt:lpstr>
      <vt:lpstr>Scoring Pane</vt:lpstr>
      <vt:lpstr>Work Practices Support</vt:lpstr>
      <vt:lpstr>Evaluation 1</vt:lpstr>
      <vt:lpstr>Evaluation 2</vt:lpstr>
      <vt:lpstr>Marking Time</vt:lpstr>
      <vt:lpstr>Number of Annotations</vt:lpstr>
      <vt:lpstr>Student Satisfaction – process </vt:lpstr>
      <vt:lpstr>Student opinion aid to learning</vt:lpstr>
      <vt:lpstr>Overall Preference</vt:lpstr>
      <vt:lpstr>What else we could do with digital ink</vt:lpstr>
      <vt:lpstr>RCA</vt:lpstr>
      <vt:lpstr>RCA in Visual Studio</vt:lpstr>
      <vt:lpstr>Technically</vt:lpstr>
      <vt:lpstr>CodeAnnotator</vt:lpstr>
      <vt:lpstr>CodeAnnotator UI</vt:lpstr>
      <vt:lpstr>Related Work</vt:lpstr>
      <vt:lpstr>Browser Annotation</vt:lpstr>
      <vt:lpstr>Browser Annotation</vt:lpstr>
      <vt:lpstr>Discussion</vt:lpstr>
      <vt:lpstr>Future Work</vt:lpstr>
      <vt:lpstr>Finally</vt:lpstr>
    </vt:vector>
  </TitlesOfParts>
  <Company>UoA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Paperless  Environment for Annotating and Marking Student Assignment</dc:title>
  <dc:creator>Beryl Plimmer</dc:creator>
  <cp:lastModifiedBy>beryl</cp:lastModifiedBy>
  <cp:revision>28</cp:revision>
  <dcterms:created xsi:type="dcterms:W3CDTF">2006-01-14T21:02:13Z</dcterms:created>
  <dcterms:modified xsi:type="dcterms:W3CDTF">2011-02-28T21:05:24Z</dcterms:modified>
</cp:coreProperties>
</file>